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
  </p:handoutMasterIdLst>
  <p:sldIdLst>
    <p:sldId id="260" r:id="rId2"/>
    <p:sldId id="261" r:id="rId3"/>
    <p:sldId id="262" r:id="rId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4483" autoAdjust="0"/>
  </p:normalViewPr>
  <p:slideViewPr>
    <p:cSldViewPr snapToGrid="0">
      <p:cViewPr varScale="1">
        <p:scale>
          <a:sx n="39" d="100"/>
          <a:sy n="39" d="100"/>
        </p:scale>
        <p:origin x="854" y="67"/>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14/07/2019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794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375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extLst>
      <p:ext uri="{BB962C8B-B14F-4D97-AF65-F5344CB8AC3E}">
        <p14:creationId xmlns:p14="http://schemas.microsoft.com/office/powerpoint/2010/main" val="39952204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1" r:id="rId1"/>
    <p:sldLayoutId id="2147483657" r:id="rId2"/>
    <p:sldLayoutId id="2147483700" r:id="rId3"/>
    <p:sldLayoutId id="2147483702" r:id="rId4"/>
    <p:sldLayoutId id="2147483701" r:id="rId5"/>
    <p:sldLayoutId id="2147483699" r:id="rId6"/>
    <p:sldLayoutId id="2147483696" r:id="rId7"/>
    <p:sldLayoutId id="2147483698" r:id="rId8"/>
    <p:sldLayoutId id="2147483697" r:id="rId9"/>
    <p:sldLayoutId id="2147483695" r:id="rId10"/>
    <p:sldLayoutId id="2147483694" r:id="rId11"/>
    <p:sldLayoutId id="2147483687" r:id="rId12"/>
    <p:sldLayoutId id="2147483703" r:id="rId13"/>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1.xml"/><Relationship Id="rId7" Type="http://schemas.openxmlformats.org/officeDocument/2006/relationships/image" Target="../media/image51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5180.sv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1651000" y="6906169"/>
            <a:ext cx="19130818" cy="3532684"/>
          </a:xfrm>
          <a:prstGeom prst="rect">
            <a:avLst/>
          </a:prstGeom>
        </p:spPr>
        <p:txBody>
          <a:bodyPr anchor="b"/>
          <a:lstStyle/>
          <a:p>
            <a:r>
              <a:rPr lang="de-DE" b="1" dirty="0" smtClean="0">
                <a:latin typeface="Inter UI Extra Bold" panose="020B0502030000000004" pitchFamily="34" charset="0"/>
                <a:ea typeface="Inter UI Extra Bold" panose="020B0502030000000004" pitchFamily="34" charset="0"/>
              </a:rPr>
              <a:t>Triggers </a:t>
            </a:r>
            <a:r>
              <a:rPr lang="de-DE" b="1" dirty="0" err="1" smtClean="0">
                <a:latin typeface="Inter UI Extra Bold" panose="020B0502030000000004" pitchFamily="34" charset="0"/>
                <a:ea typeface="Inter UI Extra Bold" panose="020B0502030000000004" pitchFamily="34" charset="0"/>
              </a:rPr>
              <a:t>and</a:t>
            </a:r>
            <a:r>
              <a:rPr lang="de-DE" b="1" dirty="0" smtClean="0">
                <a:latin typeface="Inter UI Extra Bold" panose="020B0502030000000004" pitchFamily="34" charset="0"/>
                <a:ea typeface="Inter UI Extra Bold" panose="020B0502030000000004" pitchFamily="34" charset="0"/>
              </a:rPr>
              <a:t> </a:t>
            </a:r>
            <a:r>
              <a:rPr lang="de-DE" b="1" dirty="0" err="1" smtClean="0">
                <a:latin typeface="Inter UI Extra Bold" panose="020B0502030000000004" pitchFamily="34" charset="0"/>
                <a:ea typeface="Inter UI Extra Bold" panose="020B0502030000000004" pitchFamily="34" charset="0"/>
              </a:rPr>
              <a:t>notifications</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de-DE"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de-DE" dirty="0"/>
              <a:t>AWS Solutions </a:t>
            </a:r>
            <a:r>
              <a:rPr lang="de-DE" dirty="0" err="1"/>
              <a:t>Architect</a:t>
            </a:r>
            <a:r>
              <a:rPr lang="de-DE" dirty="0"/>
              <a:t> | </a:t>
            </a:r>
            <a:r>
              <a:rPr lang="id-ID" dirty="0"/>
              <a:t> Instructor</a:t>
            </a:r>
            <a:endParaRPr dirty="0"/>
          </a:p>
        </p:txBody>
      </p:sp>
      <p:sp>
        <p:nvSpPr>
          <p:cNvPr id="2" name="Bildplatzhalter 1"/>
          <p:cNvSpPr>
            <a:spLocks noGrp="1"/>
          </p:cNvSpPr>
          <p:nvPr>
            <p:ph type="pic" sz="quarter" idx="18"/>
          </p:nvPr>
        </p:nvSpPr>
        <p:spPr/>
      </p:sp>
      <p:pic>
        <p:nvPicPr>
          <p:cNvPr id="8" name="Grafik 7"/>
          <p:cNvPicPr/>
          <p:nvPr/>
        </p:nvPicPr>
        <p:blipFill>
          <a:blip r:embed="rId5" cstate="print">
            <a:extLst>
              <a:ext uri="{28A0092B-C50C-407E-A947-70E740481C1C}">
                <a14:useLocalDpi xmlns:a14="http://schemas.microsoft.com/office/drawing/2010/main" val="0"/>
              </a:ext>
            </a:extLst>
          </a:blip>
          <a:stretch>
            <a:fillRect/>
          </a:stretch>
        </p:blipFill>
        <p:spPr>
          <a:xfrm>
            <a:off x="1548942" y="11454899"/>
            <a:ext cx="1277666" cy="11846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0803786" y="4603669"/>
            <a:ext cx="1388214" cy="1388214"/>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3816429"/>
          </a:xfrm>
          <a:prstGeom prst="rect">
            <a:avLst/>
          </a:prstGeom>
        </p:spPr>
        <p:txBody>
          <a:bodyPr/>
          <a:lstStyle/>
          <a:p>
            <a:pPr algn="just"/>
            <a:r>
              <a:rPr lang="en-AU" sz="4400" b="1" dirty="0" smtClean="0"/>
              <a:t>Triggers</a:t>
            </a:r>
          </a:p>
          <a:p>
            <a:pPr marL="571500" indent="-571500" algn="just">
              <a:buFont typeface="Arial" panose="020B0604020202020204" pitchFamily="34" charset="0"/>
              <a:buChar char="•"/>
            </a:pPr>
            <a:r>
              <a:rPr lang="en-AU" sz="4400" dirty="0" smtClean="0"/>
              <a:t>All </a:t>
            </a:r>
            <a:r>
              <a:rPr lang="en-AU" sz="4400" dirty="0" smtClean="0"/>
              <a:t>repository events</a:t>
            </a:r>
          </a:p>
          <a:p>
            <a:pPr marL="571500" indent="-571500" algn="just">
              <a:buFont typeface="Arial" panose="020B0604020202020204" pitchFamily="34" charset="0"/>
              <a:buChar char="•"/>
            </a:pPr>
            <a:r>
              <a:rPr lang="en-AU" sz="4400" dirty="0" smtClean="0"/>
              <a:t>Push to existing branch</a:t>
            </a:r>
          </a:p>
          <a:p>
            <a:pPr marL="571500" indent="-571500" algn="just">
              <a:buFont typeface="Arial" panose="020B0604020202020204" pitchFamily="34" charset="0"/>
              <a:buChar char="•"/>
            </a:pPr>
            <a:r>
              <a:rPr lang="en-AU" sz="4400" dirty="0" smtClean="0"/>
              <a:t>Create a branch or tag</a:t>
            </a:r>
          </a:p>
          <a:p>
            <a:pPr marL="571500" indent="-571500" algn="just">
              <a:buFont typeface="Arial" panose="020B0604020202020204" pitchFamily="34" charset="0"/>
              <a:buChar char="•"/>
            </a:pPr>
            <a:r>
              <a:rPr lang="en-AU" sz="4400" dirty="0" smtClean="0"/>
              <a:t>Delete branch or tag</a:t>
            </a:r>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107996"/>
          </a:xfrm>
          <a:prstGeom prst="rect">
            <a:avLst/>
          </a:prstGeom>
        </p:spPr>
        <p:txBody>
          <a:bodyPr/>
          <a:lstStyle/>
          <a:p>
            <a:pPr algn="just"/>
            <a:r>
              <a:rPr lang="en-US" sz="6000" dirty="0" smtClean="0"/>
              <a:t>Trigger &amp; notification </a:t>
            </a:r>
            <a:r>
              <a:rPr lang="en-US" sz="6000" dirty="0" smtClean="0"/>
              <a:t>event types</a:t>
            </a:r>
            <a:endParaRPr lang="en-AU" sz="6000" dirty="0"/>
          </a:p>
        </p:txBody>
      </p:sp>
      <p:sp>
        <p:nvSpPr>
          <p:cNvPr id="8" name="Lorem ipsum dolor sit amet, consectetur adipiscing elit. Praesent ut lorem consequat, viverra ante eget, condimentum ipsum. Vivamus hendrerit."/>
          <p:cNvSpPr txBox="1">
            <a:spLocks noGrp="1"/>
          </p:cNvSpPr>
          <p:nvPr>
            <p:ph type="body" sz="quarter" idx="16"/>
          </p:nvPr>
        </p:nvSpPr>
        <p:spPr>
          <a:xfrm>
            <a:off x="2036865" y="8545056"/>
            <a:ext cx="11734224" cy="3071610"/>
          </a:xfrm>
          <a:prstGeom prst="rect">
            <a:avLst/>
          </a:prstGeom>
        </p:spPr>
        <p:txBody>
          <a:bodyPr/>
          <a:lstStyle/>
          <a:p>
            <a:pPr algn="just"/>
            <a:r>
              <a:rPr lang="en-AU" sz="4400" b="1" dirty="0" smtClean="0"/>
              <a:t>Notifications</a:t>
            </a:r>
            <a:endParaRPr lang="en-AU" sz="4400" b="1" dirty="0" smtClean="0"/>
          </a:p>
          <a:p>
            <a:pPr marL="571500" indent="-571500" algn="just">
              <a:buFont typeface="Arial" panose="020B0604020202020204" pitchFamily="34" charset="0"/>
              <a:buChar char="•"/>
            </a:pPr>
            <a:r>
              <a:rPr lang="en-AU" sz="4400" dirty="0"/>
              <a:t>Pull request update events</a:t>
            </a:r>
            <a:endParaRPr lang="en-AU" sz="4400" dirty="0" smtClean="0"/>
          </a:p>
          <a:p>
            <a:pPr marL="571500" indent="-571500" algn="just">
              <a:buFont typeface="Arial" panose="020B0604020202020204" pitchFamily="34" charset="0"/>
              <a:buChar char="•"/>
            </a:pPr>
            <a:r>
              <a:rPr lang="en-AU" sz="4400" dirty="0"/>
              <a:t>Pull request comment events</a:t>
            </a:r>
            <a:endParaRPr lang="en-AU" sz="4400" dirty="0" smtClean="0"/>
          </a:p>
          <a:p>
            <a:pPr marL="571500" indent="-571500" algn="just">
              <a:buFont typeface="Arial" panose="020B0604020202020204" pitchFamily="34" charset="0"/>
              <a:buChar char="•"/>
            </a:pPr>
            <a:r>
              <a:rPr lang="en-AU" sz="4400" dirty="0"/>
              <a:t>Commit comment events</a:t>
            </a:r>
            <a:endParaRPr lang="en-AU" sz="4400" dirty="0" smtClean="0"/>
          </a:p>
        </p:txBody>
      </p:sp>
    </p:spTree>
    <p:extLst>
      <p:ext uri="{BB962C8B-B14F-4D97-AF65-F5344CB8AC3E}">
        <p14:creationId xmlns:p14="http://schemas.microsoft.com/office/powerpoint/2010/main" val="228934444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4561249"/>
          </a:xfrm>
          <a:prstGeom prst="rect">
            <a:avLst/>
          </a:prstGeom>
        </p:spPr>
        <p:txBody>
          <a:bodyPr/>
          <a:lstStyle/>
          <a:p>
            <a:pPr algn="just"/>
            <a:r>
              <a:rPr lang="en-AU" sz="4400" dirty="0" smtClean="0"/>
              <a:t>Create Topic for the </a:t>
            </a:r>
            <a:r>
              <a:rPr lang="en-AU" sz="4400" dirty="0" err="1" smtClean="0"/>
              <a:t>CodeCommit</a:t>
            </a:r>
            <a:r>
              <a:rPr lang="en-AU" sz="4400" dirty="0" smtClean="0"/>
              <a:t> triggers</a:t>
            </a:r>
            <a:endParaRPr lang="en-AU" sz="4400" dirty="0"/>
          </a:p>
          <a:p>
            <a:pPr algn="just"/>
            <a:r>
              <a:rPr lang="en-AU" sz="4400" dirty="0" smtClean="0"/>
              <a:t>Create subscription for topic</a:t>
            </a:r>
            <a:endParaRPr lang="en-AU" sz="4400" dirty="0"/>
          </a:p>
          <a:p>
            <a:pPr algn="just"/>
            <a:r>
              <a:rPr lang="en-AU" sz="4400" dirty="0" smtClean="0"/>
              <a:t>Select subscription protocol </a:t>
            </a:r>
          </a:p>
          <a:p>
            <a:pPr marL="571500" indent="-571500" algn="just">
              <a:buFont typeface="Arial" panose="020B0604020202020204" pitchFamily="34" charset="0"/>
              <a:buChar char="•"/>
            </a:pPr>
            <a:r>
              <a:rPr lang="en-AU" sz="4400" dirty="0" smtClean="0"/>
              <a:t>Email</a:t>
            </a:r>
          </a:p>
          <a:p>
            <a:pPr marL="571500" indent="-571500" algn="just">
              <a:buFont typeface="Arial" panose="020B0604020202020204" pitchFamily="34" charset="0"/>
              <a:buChar char="•"/>
            </a:pPr>
            <a:r>
              <a:rPr lang="en-AU" sz="4400" dirty="0" smtClean="0"/>
              <a:t>HTTP/HTTPS for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Lambda</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Notification with Amazon SNS</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lc="http://schemas.openxmlformats.org/drawingml/2006/lockedCanvas" xmlns:asvg="http://schemas.microsoft.com/office/drawing/2016/SVG/main" xmlns="" r:embed="rId7"/>
              </a:ext>
            </a:extLst>
          </a:blip>
          <a:stretch>
            <a:fillRect/>
          </a:stretch>
        </p:blipFill>
        <p:spPr>
          <a:xfrm>
            <a:off x="4300905" y="9288648"/>
            <a:ext cx="1388214" cy="1388214"/>
          </a:xfrm>
          <a:prstGeom prst="rect">
            <a:avLst/>
          </a:prstGeom>
        </p:spPr>
      </p:pic>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53842958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Words>
  <Application>Microsoft Office PowerPoint</Application>
  <PresentationFormat>Benutzerdefiniert</PresentationFormat>
  <Paragraphs>20</Paragraphs>
  <Slides>3</Slides>
  <Notes>2</Notes>
  <HiddenSlides>0</HiddenSlides>
  <MMClips>1</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3</vt:i4>
      </vt:variant>
    </vt:vector>
  </HeadingPairs>
  <TitlesOfParts>
    <vt:vector size="14" baseType="lpstr">
      <vt:lpstr>Arial</vt:lpstr>
      <vt:lpstr>Calibri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318</cp:revision>
  <dcterms:modified xsi:type="dcterms:W3CDTF">2019-07-14T17:24:26Z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